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9"/>
  </p:notesMasterIdLst>
  <p:sldIdLst>
    <p:sldId id="274" r:id="rId2"/>
    <p:sldId id="267" r:id="rId3"/>
    <p:sldId id="276" r:id="rId4"/>
    <p:sldId id="273" r:id="rId5"/>
    <p:sldId id="278" r:id="rId6"/>
    <p:sldId id="270" r:id="rId7"/>
    <p:sldId id="272" r:id="rId8"/>
    <p:sldId id="277" r:id="rId9"/>
    <p:sldId id="269" r:id="rId10"/>
    <p:sldId id="280" r:id="rId11"/>
    <p:sldId id="281" r:id="rId12"/>
    <p:sldId id="282" r:id="rId13"/>
    <p:sldId id="283" r:id="rId14"/>
    <p:sldId id="284" r:id="rId15"/>
    <p:sldId id="285" r:id="rId16"/>
    <p:sldId id="286" r:id="rId17"/>
    <p:sldId id="275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225AC6ED-D153-42E5-B5AF-6E9DCD754C00}">
          <p14:sldIdLst>
            <p14:sldId id="274"/>
            <p14:sldId id="267"/>
            <p14:sldId id="276"/>
            <p14:sldId id="273"/>
            <p14:sldId id="278"/>
          </p14:sldIdLst>
        </p14:section>
        <p14:section name="无标题节" id="{3382C419-34C2-4A92-A962-6987097909FA}">
          <p14:sldIdLst>
            <p14:sldId id="270"/>
            <p14:sldId id="272"/>
            <p14:sldId id="277"/>
            <p14:sldId id="269"/>
            <p14:sldId id="280"/>
            <p14:sldId id="281"/>
            <p14:sldId id="282"/>
            <p14:sldId id="283"/>
            <p14:sldId id="284"/>
            <p14:sldId id="285"/>
            <p14:sldId id="286"/>
            <p14:sldId id="275"/>
          </p14:sldIdLst>
        </p14:section>
      </p14:sectionLst>
    </p:ext>
    <p:ext uri="{EFAFB233-063F-42B5-8137-9DF3F51BA10A}">
      <p15:sldGuideLst xmlns:p15="http://schemas.microsoft.com/office/powerpoint/2012/main">
        <p15:guide id="1" pos="710" userDrawn="1">
          <p15:clr>
            <a:srgbClr val="A4A3A4"/>
          </p15:clr>
        </p15:guide>
        <p15:guide id="2" orient="horz" pos="43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95959"/>
    <a:srgbClr val="3897C7"/>
    <a:srgbClr val="5E6367"/>
    <a:srgbClr val="535759"/>
    <a:srgbClr val="434D4E"/>
    <a:srgbClr val="3F474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842" autoAdjust="0"/>
  </p:normalViewPr>
  <p:slideViewPr>
    <p:cSldViewPr>
      <p:cViewPr varScale="1">
        <p:scale>
          <a:sx n="108" d="100"/>
          <a:sy n="108" d="100"/>
        </p:scale>
        <p:origin x="678" y="78"/>
      </p:cViewPr>
      <p:guideLst>
        <p:guide pos="710"/>
        <p:guide orient="horz" pos="43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ADB02F-2EFA-4FAD-AC3D-8F7528CECFE6}" type="datetimeFigureOut">
              <a:rPr lang="zh-CN" altLang="en-US" smtClean="0"/>
              <a:t>2019/6/2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E22C8F-D2CF-4871-A4EB-B9EE7BE38A5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04314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E22C8F-D2CF-4871-A4EB-B9EE7BE38A56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8358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E22C8F-D2CF-4871-A4EB-B9EE7BE38A56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26747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E22C8F-D2CF-4871-A4EB-B9EE7BE38A56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91241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4BC734-6052-429C-87C6-E89D5AA75BC3}" type="datetimeFigureOut">
              <a:rPr lang="zh-CN" altLang="en-US" smtClean="0"/>
              <a:t>2019/6/2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B8CF3-BFD6-42EC-BBFF-FC287B5BA8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63901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4BC734-6052-429C-87C6-E89D5AA75BC3}" type="datetimeFigureOut">
              <a:rPr lang="zh-CN" altLang="en-US" smtClean="0"/>
              <a:t>2019/6/2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B8CF3-BFD6-42EC-BBFF-FC287B5BA8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00662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4BC734-6052-429C-87C6-E89D5AA75BC3}" type="datetimeFigureOut">
              <a:rPr lang="zh-CN" altLang="en-US" smtClean="0"/>
              <a:t>2019/6/2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B8CF3-BFD6-42EC-BBFF-FC287B5BA8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67372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4BC734-6052-429C-87C6-E89D5AA75BC3}" type="datetimeFigureOut">
              <a:rPr lang="zh-CN" altLang="en-US" smtClean="0"/>
              <a:t>2019/6/2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B8CF3-BFD6-42EC-BBFF-FC287B5BA8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63667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4BC734-6052-429C-87C6-E89D5AA75BC3}" type="datetimeFigureOut">
              <a:rPr lang="zh-CN" altLang="en-US" smtClean="0"/>
              <a:t>2019/6/2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B8CF3-BFD6-42EC-BBFF-FC287B5BA8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54724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4BC734-6052-429C-87C6-E89D5AA75BC3}" type="datetimeFigureOut">
              <a:rPr lang="zh-CN" altLang="en-US" smtClean="0"/>
              <a:t>2019/6/2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B8CF3-BFD6-42EC-BBFF-FC287B5BA8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48436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4BC734-6052-429C-87C6-E89D5AA75BC3}" type="datetimeFigureOut">
              <a:rPr lang="zh-CN" altLang="en-US" smtClean="0"/>
              <a:t>2019/6/2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B8CF3-BFD6-42EC-BBFF-FC287B5BA8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63425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4BC734-6052-429C-87C6-E89D5AA75BC3}" type="datetimeFigureOut">
              <a:rPr lang="zh-CN" altLang="en-US" smtClean="0"/>
              <a:t>2019/6/2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B8CF3-BFD6-42EC-BBFF-FC287B5BA8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06983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4BC734-6052-429C-87C6-E89D5AA75BC3}" type="datetimeFigureOut">
              <a:rPr lang="zh-CN" altLang="en-US" smtClean="0"/>
              <a:t>2019/6/2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B8CF3-BFD6-42EC-BBFF-FC287B5BA8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45078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4BC734-6052-429C-87C6-E89D5AA75BC3}" type="datetimeFigureOut">
              <a:rPr lang="zh-CN" altLang="en-US" smtClean="0"/>
              <a:t>2019/6/2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B8CF3-BFD6-42EC-BBFF-FC287B5BA8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07406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4BC734-6052-429C-87C6-E89D5AA75BC3}" type="datetimeFigureOut">
              <a:rPr lang="zh-CN" altLang="en-US" smtClean="0"/>
              <a:t>2019/6/2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B8CF3-BFD6-42EC-BBFF-FC287B5BA8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33091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4BC734-6052-429C-87C6-E89D5AA75BC3}" type="datetimeFigureOut">
              <a:rPr lang="zh-CN" altLang="en-US" smtClean="0"/>
              <a:t>2019/6/2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FB8CF3-BFD6-42EC-BBFF-FC287B5BA8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35683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A8FD36BD-F02C-4A1B-B398-359CED23C5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4680" y="0"/>
            <a:ext cx="12216680" cy="68580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FE51B58B-5E77-4853-94FA-86877A346771}"/>
              </a:ext>
            </a:extLst>
          </p:cNvPr>
          <p:cNvSpPr/>
          <p:nvPr/>
        </p:nvSpPr>
        <p:spPr>
          <a:xfrm>
            <a:off x="-24680" y="-34156"/>
            <a:ext cx="12216680" cy="6892156"/>
          </a:xfrm>
          <a:prstGeom prst="rect">
            <a:avLst/>
          </a:prstGeom>
          <a:gradFill flip="none" rotWithShape="1">
            <a:gsLst>
              <a:gs pos="2655">
                <a:schemeClr val="tx1">
                  <a:lumMod val="95000"/>
                  <a:lumOff val="5000"/>
                  <a:alpha val="0"/>
                </a:schemeClr>
              </a:gs>
              <a:gs pos="44256">
                <a:srgbClr val="1F1F1F">
                  <a:alpha val="36000"/>
                </a:srgbClr>
              </a:gs>
              <a:gs pos="76000">
                <a:schemeClr val="tx1">
                  <a:lumMod val="85000"/>
                  <a:lumOff val="15000"/>
                  <a:alpha val="88000"/>
                </a:schemeClr>
              </a:gs>
              <a:gs pos="98000">
                <a:schemeClr val="bg2">
                  <a:lumMod val="1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DF543B3-A053-4226-81F9-C6308B313A96}"/>
              </a:ext>
            </a:extLst>
          </p:cNvPr>
          <p:cNvSpPr/>
          <p:nvPr/>
        </p:nvSpPr>
        <p:spPr>
          <a:xfrm>
            <a:off x="768091" y="4582869"/>
            <a:ext cx="10621180" cy="646331"/>
          </a:xfrm>
          <a:prstGeom prst="rect">
            <a:avLst/>
          </a:prstGeom>
          <a:ln w="38100" cap="sq" cmpd="dbl">
            <a:solidFill>
              <a:schemeClr val="bg1"/>
            </a:solidFill>
            <a:prstDash val="solid"/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3600" spc="3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基于</a:t>
            </a:r>
            <a:r>
              <a:rPr lang="en-US" altLang="zh-CN" sz="3600" spc="3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Vue</a:t>
            </a:r>
            <a:r>
              <a:rPr lang="zh-CN" altLang="en-US" sz="3600" spc="3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和</a:t>
            </a:r>
            <a:r>
              <a:rPr lang="en-US" altLang="zh-CN" sz="3600" spc="3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Django</a:t>
            </a:r>
            <a:r>
              <a:rPr lang="zh-CN" altLang="en-US" sz="3600" spc="3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的在线学习网站</a:t>
            </a:r>
            <a:r>
              <a:rPr lang="zh-CN" altLang="en-US" sz="3600" spc="3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设计与实现</a:t>
            </a:r>
            <a:endParaRPr lang="zh-CN" altLang="en-US" sz="3200" spc="3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F12011E-A539-4B45-9F2A-5760B4E910FC}"/>
              </a:ext>
            </a:extLst>
          </p:cNvPr>
          <p:cNvSpPr txBox="1"/>
          <p:nvPr/>
        </p:nvSpPr>
        <p:spPr>
          <a:xfrm>
            <a:off x="1147292" y="3933056"/>
            <a:ext cx="4300636" cy="461665"/>
          </a:xfrm>
          <a:prstGeom prst="rect">
            <a:avLst/>
          </a:prstGeom>
          <a:noFill/>
          <a:ln cap="sq">
            <a:noFill/>
            <a:prstDash val="solid"/>
          </a:ln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毕</a:t>
            </a:r>
            <a:r>
              <a:rPr lang="en-US" altLang="zh-CN" sz="24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/</a:t>
            </a:r>
            <a:r>
              <a:rPr lang="zh-CN" altLang="en-US" sz="24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业</a:t>
            </a:r>
            <a:r>
              <a:rPr lang="en-US" altLang="zh-CN" sz="24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/</a:t>
            </a:r>
            <a:r>
              <a:rPr lang="zh-CN" altLang="en-US" sz="24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答</a:t>
            </a:r>
            <a:r>
              <a:rPr lang="en-US" altLang="zh-CN" sz="24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/</a:t>
            </a:r>
            <a:r>
              <a:rPr lang="zh-CN" altLang="en-US" sz="24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辩</a:t>
            </a:r>
            <a:endParaRPr lang="en-US" altLang="zh-CN" sz="24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5F3C272-FF7D-43CD-8923-2928012F5ABC}"/>
              </a:ext>
            </a:extLst>
          </p:cNvPr>
          <p:cNvSpPr txBox="1"/>
          <p:nvPr/>
        </p:nvSpPr>
        <p:spPr>
          <a:xfrm>
            <a:off x="7536160" y="5517232"/>
            <a:ext cx="3024336" cy="761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报 告 人</a:t>
            </a:r>
            <a:r>
              <a:rPr lang="en-US" altLang="zh-CN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: </a:t>
            </a:r>
            <a:r>
              <a:rPr lang="zh-CN" altLang="en-US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张 壮 壮</a:t>
            </a:r>
            <a:endParaRPr lang="en-US" altLang="zh-CN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30000"/>
              </a:lnSpc>
            </a:pPr>
            <a:r>
              <a:rPr lang="zh-CN" altLang="en-US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指导老师</a:t>
            </a:r>
            <a:r>
              <a:rPr lang="en-US" altLang="zh-CN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:  </a:t>
            </a:r>
            <a:r>
              <a:rPr lang="zh-CN" altLang="en-US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王  进</a:t>
            </a:r>
            <a:endParaRPr lang="en-US" altLang="zh-CN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981750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>
            <a:spLocks noChangeAspect="1"/>
          </p:cNvSpPr>
          <p:nvPr/>
        </p:nvSpPr>
        <p:spPr>
          <a:xfrm>
            <a:off x="-24680" y="0"/>
            <a:ext cx="12192000" cy="6858000"/>
          </a:xfrm>
          <a:prstGeom prst="rect">
            <a:avLst/>
          </a:prstGeom>
          <a:blipFill dpi="0" rotWithShape="1">
            <a:blip r:embed="rId2"/>
            <a:srcRect/>
            <a:stretch>
              <a:fillRect t="-18900" b="382"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dk1"/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D00CC77-9D43-4E30-B9C1-81C00C918083}"/>
              </a:ext>
            </a:extLst>
          </p:cNvPr>
          <p:cNvSpPr/>
          <p:nvPr/>
        </p:nvSpPr>
        <p:spPr>
          <a:xfrm>
            <a:off x="12339" y="-2704"/>
            <a:ext cx="12167321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9FDAB56-1E01-4FFA-981F-F0ED649E1A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384" y="2636912"/>
            <a:ext cx="10813995" cy="3024336"/>
          </a:xfrm>
          <a:prstGeom prst="rect">
            <a:avLst/>
          </a:prstGeom>
        </p:spPr>
      </p:pic>
      <p:sp>
        <p:nvSpPr>
          <p:cNvPr id="101" name="矩形 100"/>
          <p:cNvSpPr/>
          <p:nvPr/>
        </p:nvSpPr>
        <p:spPr>
          <a:xfrm>
            <a:off x="911424" y="188640"/>
            <a:ext cx="3838191" cy="21150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tabLst>
                <a:tab pos="266700" algn="l"/>
              </a:tabLst>
            </a:pPr>
            <a:r>
              <a:rPr lang="zh-CN" altLang="en-US" sz="3600" b="1" kern="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等线" panose="02010600030101010101" pitchFamily="2" charset="-122"/>
              </a:rPr>
              <a:t>完成成果</a:t>
            </a:r>
          </a:p>
          <a:p>
            <a:pPr>
              <a:lnSpc>
                <a:spcPct val="150000"/>
              </a:lnSpc>
              <a:tabLst>
                <a:tab pos="266700" algn="l"/>
              </a:tabLst>
            </a:pPr>
            <a:endParaRPr lang="en-US" altLang="zh-CN" sz="2800" b="1" kern="100" dirty="0">
              <a:solidFill>
                <a:schemeClr val="bg1"/>
              </a:solidFill>
              <a:latin typeface="Times New Roman" panose="02020603050405020304" pitchFamily="18" charset="0"/>
            </a:endParaRPr>
          </a:p>
          <a:p>
            <a:pPr>
              <a:lnSpc>
                <a:spcPct val="150000"/>
              </a:lnSpc>
              <a:tabLst>
                <a:tab pos="266700" algn="l"/>
              </a:tabLst>
            </a:pPr>
            <a:endParaRPr lang="zh-CN" altLang="en-US" sz="2800" b="1" kern="1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cs typeface="等线" panose="0201060003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199455" y="1052736"/>
            <a:ext cx="3550159" cy="637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 b. </a:t>
            </a:r>
            <a:r>
              <a:rPr lang="zh-CN" altLang="en-US" sz="28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用户行为记录</a:t>
            </a:r>
            <a:endParaRPr lang="en-US" altLang="zh-CN" sz="28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25314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>
            <a:spLocks noChangeAspect="1"/>
          </p:cNvSpPr>
          <p:nvPr/>
        </p:nvSpPr>
        <p:spPr>
          <a:xfrm>
            <a:off x="-24680" y="0"/>
            <a:ext cx="12192000" cy="6858000"/>
          </a:xfrm>
          <a:prstGeom prst="rect">
            <a:avLst/>
          </a:prstGeom>
          <a:blipFill dpi="0" rotWithShape="1">
            <a:blip r:embed="rId2"/>
            <a:srcRect/>
            <a:stretch>
              <a:fillRect t="-18900" b="382"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dk1"/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D00CC77-9D43-4E30-B9C1-81C00C918083}"/>
              </a:ext>
            </a:extLst>
          </p:cNvPr>
          <p:cNvSpPr/>
          <p:nvPr/>
        </p:nvSpPr>
        <p:spPr>
          <a:xfrm>
            <a:off x="-12341" y="0"/>
            <a:ext cx="12167321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DE3C01B-BC81-485B-A4DD-C8DD55980E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1911" y="0"/>
            <a:ext cx="7300089" cy="6858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8566822-1199-490B-B2D0-683B571B45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4681" y="2740868"/>
            <a:ext cx="4982212" cy="4144516"/>
          </a:xfrm>
          <a:prstGeom prst="rect">
            <a:avLst/>
          </a:prstGeom>
        </p:spPr>
      </p:pic>
      <p:sp>
        <p:nvSpPr>
          <p:cNvPr id="101" name="矩形 100"/>
          <p:cNvSpPr/>
          <p:nvPr/>
        </p:nvSpPr>
        <p:spPr>
          <a:xfrm>
            <a:off x="911424" y="188640"/>
            <a:ext cx="3838191" cy="14922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tabLst>
                <a:tab pos="266700" algn="l"/>
              </a:tabLst>
            </a:pPr>
            <a:r>
              <a:rPr lang="zh-CN" altLang="en-US" sz="3600" b="1" kern="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等线" panose="02010600030101010101" pitchFamily="2" charset="-122"/>
              </a:rPr>
              <a:t>完成成果</a:t>
            </a:r>
          </a:p>
          <a:p>
            <a:pPr>
              <a:lnSpc>
                <a:spcPct val="150000"/>
              </a:lnSpc>
              <a:tabLst>
                <a:tab pos="266700" algn="l"/>
              </a:tabLst>
            </a:pPr>
            <a:endParaRPr lang="en-US" altLang="zh-CN" sz="2800" b="1" kern="100" dirty="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199455" y="1052736"/>
            <a:ext cx="3550159" cy="637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 c. </a:t>
            </a:r>
            <a:r>
              <a:rPr lang="zh-CN" altLang="en-US" sz="28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添加讲师</a:t>
            </a:r>
            <a:endParaRPr lang="en-US" altLang="zh-CN" sz="28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41404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>
            <a:spLocks noChangeAspect="1"/>
          </p:cNvSpPr>
          <p:nvPr/>
        </p:nvSpPr>
        <p:spPr>
          <a:xfrm>
            <a:off x="-24680" y="0"/>
            <a:ext cx="12192000" cy="6858000"/>
          </a:xfrm>
          <a:prstGeom prst="rect">
            <a:avLst/>
          </a:prstGeom>
          <a:blipFill dpi="0" rotWithShape="1">
            <a:blip r:embed="rId2"/>
            <a:srcRect/>
            <a:stretch>
              <a:fillRect t="-18900" b="382"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dk1"/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D00CC77-9D43-4E30-B9C1-81C00C918083}"/>
              </a:ext>
            </a:extLst>
          </p:cNvPr>
          <p:cNvSpPr/>
          <p:nvPr/>
        </p:nvSpPr>
        <p:spPr>
          <a:xfrm>
            <a:off x="1" y="-5014"/>
            <a:ext cx="12192000" cy="6890397"/>
          </a:xfrm>
          <a:prstGeom prst="rect">
            <a:avLst/>
          </a:prstGeom>
          <a:solidFill>
            <a:schemeClr val="tx1">
              <a:lumMod val="95000"/>
              <a:lumOff val="5000"/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3415E12-AC44-45D0-BBBA-FEEF4451B2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8411" y="1"/>
            <a:ext cx="3578910" cy="333152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A7E0F3E8-3FC2-4054-93E3-16DB8F775E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93" y="3228241"/>
            <a:ext cx="3504762" cy="365714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998D94F-BE32-4531-861E-E99BD29919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32155" y="2761575"/>
            <a:ext cx="5012117" cy="412380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F61B4B3-186F-4DE2-9DA1-9AACDDE50F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48580" y="3186320"/>
            <a:ext cx="4040810" cy="3666667"/>
          </a:xfrm>
          <a:prstGeom prst="rect">
            <a:avLst/>
          </a:prstGeom>
        </p:spPr>
      </p:pic>
      <p:sp>
        <p:nvSpPr>
          <p:cNvPr id="101" name="矩形 100"/>
          <p:cNvSpPr/>
          <p:nvPr/>
        </p:nvSpPr>
        <p:spPr>
          <a:xfrm>
            <a:off x="911424" y="188640"/>
            <a:ext cx="3838191" cy="21150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tabLst>
                <a:tab pos="266700" algn="l"/>
              </a:tabLst>
            </a:pPr>
            <a:r>
              <a:rPr lang="zh-CN" altLang="en-US" sz="3600" b="1" kern="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等线" panose="02010600030101010101" pitchFamily="2" charset="-122"/>
              </a:rPr>
              <a:t>完成成果</a:t>
            </a:r>
          </a:p>
          <a:p>
            <a:pPr>
              <a:lnSpc>
                <a:spcPct val="150000"/>
              </a:lnSpc>
              <a:tabLst>
                <a:tab pos="266700" algn="l"/>
              </a:tabLst>
            </a:pPr>
            <a:endParaRPr lang="en-US" altLang="zh-CN" sz="2800" b="1" kern="100" dirty="0">
              <a:solidFill>
                <a:schemeClr val="bg1"/>
              </a:solidFill>
              <a:latin typeface="Times New Roman" panose="02020603050405020304" pitchFamily="18" charset="0"/>
            </a:endParaRPr>
          </a:p>
          <a:p>
            <a:pPr>
              <a:lnSpc>
                <a:spcPct val="150000"/>
              </a:lnSpc>
              <a:tabLst>
                <a:tab pos="266700" algn="l"/>
              </a:tabLst>
            </a:pPr>
            <a:endParaRPr lang="zh-CN" altLang="en-US" sz="2800" b="1" kern="1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cs typeface="等线" panose="0201060003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199455" y="1052736"/>
            <a:ext cx="3550159" cy="637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 e. </a:t>
            </a:r>
            <a:r>
              <a:rPr lang="zh-CN" altLang="en-US" sz="28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课程学习</a:t>
            </a:r>
            <a:endParaRPr lang="en-US" altLang="zh-CN" sz="28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69613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>
            <a:spLocks noChangeAspect="1"/>
          </p:cNvSpPr>
          <p:nvPr/>
        </p:nvSpPr>
        <p:spPr>
          <a:xfrm>
            <a:off x="-24680" y="0"/>
            <a:ext cx="12192000" cy="6858000"/>
          </a:xfrm>
          <a:prstGeom prst="rect">
            <a:avLst/>
          </a:prstGeom>
          <a:blipFill dpi="0" rotWithShape="1">
            <a:blip r:embed="rId2"/>
            <a:srcRect/>
            <a:stretch>
              <a:fillRect t="-18900" b="382"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dk1"/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D00CC77-9D43-4E30-B9C1-81C00C918083}"/>
              </a:ext>
            </a:extLst>
          </p:cNvPr>
          <p:cNvSpPr/>
          <p:nvPr/>
        </p:nvSpPr>
        <p:spPr>
          <a:xfrm>
            <a:off x="-12341" y="0"/>
            <a:ext cx="12167321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8A7E321-BA9A-4A4F-9045-88482940D7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4830" y="3717033"/>
            <a:ext cx="3767170" cy="30761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7A1FC68-5B13-42F9-A489-348F9F3D44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4829" y="0"/>
            <a:ext cx="3742491" cy="357301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8511077-046C-4248-8D83-CEBBDAC31F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" y="3464727"/>
            <a:ext cx="4238094" cy="339629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2F0DD44-ECCA-426A-9897-FDAFF60E4C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75265" y="2219905"/>
            <a:ext cx="4112392" cy="4638095"/>
          </a:xfrm>
          <a:prstGeom prst="rect">
            <a:avLst/>
          </a:prstGeom>
        </p:spPr>
      </p:pic>
      <p:sp>
        <p:nvSpPr>
          <p:cNvPr id="101" name="矩形 100"/>
          <p:cNvSpPr/>
          <p:nvPr/>
        </p:nvSpPr>
        <p:spPr>
          <a:xfrm>
            <a:off x="911424" y="188640"/>
            <a:ext cx="3838191" cy="21150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tabLst>
                <a:tab pos="266700" algn="l"/>
              </a:tabLst>
            </a:pPr>
            <a:r>
              <a:rPr lang="zh-CN" altLang="en-US" sz="3600" b="1" kern="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等线" panose="02010600030101010101" pitchFamily="2" charset="-122"/>
              </a:rPr>
              <a:t>完成成果</a:t>
            </a:r>
          </a:p>
          <a:p>
            <a:pPr>
              <a:lnSpc>
                <a:spcPct val="150000"/>
              </a:lnSpc>
              <a:tabLst>
                <a:tab pos="266700" algn="l"/>
              </a:tabLst>
            </a:pPr>
            <a:endParaRPr lang="en-US" altLang="zh-CN" sz="2800" b="1" kern="100" dirty="0">
              <a:solidFill>
                <a:schemeClr val="bg1"/>
              </a:solidFill>
              <a:latin typeface="Times New Roman" panose="02020603050405020304" pitchFamily="18" charset="0"/>
            </a:endParaRPr>
          </a:p>
          <a:p>
            <a:pPr>
              <a:lnSpc>
                <a:spcPct val="150000"/>
              </a:lnSpc>
              <a:tabLst>
                <a:tab pos="266700" algn="l"/>
              </a:tabLst>
            </a:pPr>
            <a:endParaRPr lang="zh-CN" altLang="en-US" sz="2800" b="1" kern="1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cs typeface="等线" panose="0201060003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199455" y="1052736"/>
            <a:ext cx="3550159" cy="637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 f. </a:t>
            </a:r>
            <a:r>
              <a:rPr lang="zh-CN" altLang="en-US" sz="28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课程和推荐</a:t>
            </a:r>
            <a:endParaRPr lang="en-US" altLang="zh-CN" sz="28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34744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>
            <a:spLocks noChangeAspect="1"/>
          </p:cNvSpPr>
          <p:nvPr/>
        </p:nvSpPr>
        <p:spPr>
          <a:xfrm>
            <a:off x="-24680" y="0"/>
            <a:ext cx="12192000" cy="6858000"/>
          </a:xfrm>
          <a:prstGeom prst="rect">
            <a:avLst/>
          </a:prstGeom>
          <a:blipFill dpi="0" rotWithShape="1">
            <a:blip r:embed="rId2"/>
            <a:srcRect/>
            <a:stretch>
              <a:fillRect t="-18900" b="382"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dk1"/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D00CC77-9D43-4E30-B9C1-81C00C918083}"/>
              </a:ext>
            </a:extLst>
          </p:cNvPr>
          <p:cNvSpPr/>
          <p:nvPr/>
        </p:nvSpPr>
        <p:spPr>
          <a:xfrm>
            <a:off x="-11039" y="0"/>
            <a:ext cx="1220304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47A08FE-209B-46D4-B292-2036E30525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039" y="1817555"/>
            <a:ext cx="8113777" cy="505838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CB071EF-DBE8-46D8-AF89-6CCC20EC43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2739" y="0"/>
            <a:ext cx="4064582" cy="6858000"/>
          </a:xfrm>
          <a:prstGeom prst="rect">
            <a:avLst/>
          </a:prstGeom>
        </p:spPr>
      </p:pic>
      <p:sp>
        <p:nvSpPr>
          <p:cNvPr id="101" name="矩形 100"/>
          <p:cNvSpPr/>
          <p:nvPr/>
        </p:nvSpPr>
        <p:spPr>
          <a:xfrm>
            <a:off x="911424" y="188640"/>
            <a:ext cx="3838191" cy="21150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tabLst>
                <a:tab pos="266700" algn="l"/>
              </a:tabLst>
            </a:pPr>
            <a:r>
              <a:rPr lang="zh-CN" altLang="en-US" sz="3600" b="1" kern="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等线" panose="02010600030101010101" pitchFamily="2" charset="-122"/>
              </a:rPr>
              <a:t>完成成果</a:t>
            </a:r>
          </a:p>
          <a:p>
            <a:pPr>
              <a:lnSpc>
                <a:spcPct val="150000"/>
              </a:lnSpc>
              <a:tabLst>
                <a:tab pos="266700" algn="l"/>
              </a:tabLst>
            </a:pPr>
            <a:endParaRPr lang="en-US" altLang="zh-CN" sz="2800" b="1" kern="100" dirty="0">
              <a:solidFill>
                <a:schemeClr val="bg1"/>
              </a:solidFill>
              <a:latin typeface="Times New Roman" panose="02020603050405020304" pitchFamily="18" charset="0"/>
            </a:endParaRPr>
          </a:p>
          <a:p>
            <a:pPr>
              <a:lnSpc>
                <a:spcPct val="150000"/>
              </a:lnSpc>
              <a:tabLst>
                <a:tab pos="266700" algn="l"/>
              </a:tabLst>
            </a:pPr>
            <a:endParaRPr lang="zh-CN" altLang="en-US" sz="2800" b="1" kern="1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cs typeface="等线" panose="0201060003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199455" y="1052736"/>
            <a:ext cx="3550159" cy="637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 g. </a:t>
            </a:r>
            <a:r>
              <a:rPr lang="zh-CN" altLang="en-US" sz="28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机构相关</a:t>
            </a:r>
            <a:endParaRPr lang="en-US" altLang="zh-CN" sz="28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02681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>
            <a:spLocks noChangeAspect="1"/>
          </p:cNvSpPr>
          <p:nvPr/>
        </p:nvSpPr>
        <p:spPr>
          <a:xfrm>
            <a:off x="-24680" y="0"/>
            <a:ext cx="12192000" cy="6858000"/>
          </a:xfrm>
          <a:prstGeom prst="rect">
            <a:avLst/>
          </a:prstGeom>
          <a:blipFill dpi="0" rotWithShape="1">
            <a:blip r:embed="rId2"/>
            <a:srcRect/>
            <a:stretch>
              <a:fillRect t="-18900" b="382"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dk1"/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D00CC77-9D43-4E30-B9C1-81C00C918083}"/>
              </a:ext>
            </a:extLst>
          </p:cNvPr>
          <p:cNvSpPr/>
          <p:nvPr/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E735751-506F-4952-AF42-56F6FB69C5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4680" y="2010383"/>
            <a:ext cx="7600000" cy="4866667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9ADC2049-0F51-4573-91F4-BA4BB7D09B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9999" y="379221"/>
            <a:ext cx="4515927" cy="191683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40B3F01-3D54-4EA9-BAB6-B82DB18418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12785" y="2852937"/>
            <a:ext cx="4557486" cy="4005064"/>
          </a:xfrm>
          <a:prstGeom prst="rect">
            <a:avLst/>
          </a:prstGeom>
        </p:spPr>
      </p:pic>
      <p:sp>
        <p:nvSpPr>
          <p:cNvPr id="101" name="矩形 100"/>
          <p:cNvSpPr/>
          <p:nvPr/>
        </p:nvSpPr>
        <p:spPr>
          <a:xfrm>
            <a:off x="911424" y="188640"/>
            <a:ext cx="3838191" cy="21150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tabLst>
                <a:tab pos="266700" algn="l"/>
              </a:tabLst>
            </a:pPr>
            <a:r>
              <a:rPr lang="zh-CN" altLang="en-US" sz="3600" b="1" kern="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等线" panose="02010600030101010101" pitchFamily="2" charset="-122"/>
              </a:rPr>
              <a:t>完成成果</a:t>
            </a:r>
          </a:p>
          <a:p>
            <a:pPr>
              <a:lnSpc>
                <a:spcPct val="150000"/>
              </a:lnSpc>
              <a:tabLst>
                <a:tab pos="266700" algn="l"/>
              </a:tabLst>
            </a:pPr>
            <a:endParaRPr lang="en-US" altLang="zh-CN" sz="2800" b="1" kern="100" dirty="0">
              <a:solidFill>
                <a:schemeClr val="bg1"/>
              </a:solidFill>
              <a:latin typeface="Times New Roman" panose="02020603050405020304" pitchFamily="18" charset="0"/>
            </a:endParaRPr>
          </a:p>
          <a:p>
            <a:pPr>
              <a:lnSpc>
                <a:spcPct val="150000"/>
              </a:lnSpc>
              <a:tabLst>
                <a:tab pos="266700" algn="l"/>
              </a:tabLst>
            </a:pPr>
            <a:endParaRPr lang="zh-CN" altLang="en-US" sz="2800" b="1" kern="1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cs typeface="等线" panose="0201060003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199455" y="1052736"/>
            <a:ext cx="3550159" cy="637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 h. </a:t>
            </a:r>
            <a:r>
              <a:rPr lang="zh-CN" altLang="en-US" sz="28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机构详情</a:t>
            </a:r>
            <a:endParaRPr lang="en-US" altLang="zh-CN" sz="28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85157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>
            <a:spLocks noChangeAspect="1"/>
          </p:cNvSpPr>
          <p:nvPr/>
        </p:nvSpPr>
        <p:spPr>
          <a:xfrm>
            <a:off x="-24680" y="0"/>
            <a:ext cx="12192000" cy="6858000"/>
          </a:xfrm>
          <a:prstGeom prst="rect">
            <a:avLst/>
          </a:prstGeom>
          <a:blipFill dpi="0" rotWithShape="1">
            <a:blip r:embed="rId2"/>
            <a:srcRect/>
            <a:stretch>
              <a:fillRect t="-18900" b="382"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dk1"/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D00CC77-9D43-4E30-B9C1-81C00C918083}"/>
              </a:ext>
            </a:extLst>
          </p:cNvPr>
          <p:cNvSpPr/>
          <p:nvPr/>
        </p:nvSpPr>
        <p:spPr>
          <a:xfrm>
            <a:off x="-1" y="0"/>
            <a:ext cx="12167321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F414B84-9009-4974-9567-36D6D0EFFB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4552" y="1484784"/>
            <a:ext cx="8022768" cy="537321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422F8CC-6736-4C95-A36F-8DF23B862A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4680" y="2780928"/>
            <a:ext cx="4223007" cy="4077072"/>
          </a:xfrm>
          <a:prstGeom prst="rect">
            <a:avLst/>
          </a:prstGeom>
        </p:spPr>
      </p:pic>
      <p:sp>
        <p:nvSpPr>
          <p:cNvPr id="101" name="矩形 100"/>
          <p:cNvSpPr/>
          <p:nvPr/>
        </p:nvSpPr>
        <p:spPr>
          <a:xfrm>
            <a:off x="911424" y="188640"/>
            <a:ext cx="3838191" cy="21150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tabLst>
                <a:tab pos="266700" algn="l"/>
              </a:tabLst>
            </a:pPr>
            <a:r>
              <a:rPr lang="zh-CN" altLang="en-US" sz="3600" b="1" kern="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等线" panose="02010600030101010101" pitchFamily="2" charset="-122"/>
              </a:rPr>
              <a:t>完成成果</a:t>
            </a:r>
          </a:p>
          <a:p>
            <a:pPr>
              <a:lnSpc>
                <a:spcPct val="150000"/>
              </a:lnSpc>
              <a:tabLst>
                <a:tab pos="266700" algn="l"/>
              </a:tabLst>
            </a:pPr>
            <a:endParaRPr lang="en-US" altLang="zh-CN" sz="2800" b="1" kern="100" dirty="0">
              <a:solidFill>
                <a:schemeClr val="bg1"/>
              </a:solidFill>
              <a:latin typeface="Times New Roman" panose="02020603050405020304" pitchFamily="18" charset="0"/>
            </a:endParaRPr>
          </a:p>
          <a:p>
            <a:pPr>
              <a:lnSpc>
                <a:spcPct val="150000"/>
              </a:lnSpc>
              <a:tabLst>
                <a:tab pos="266700" algn="l"/>
              </a:tabLst>
            </a:pPr>
            <a:endParaRPr lang="zh-CN" altLang="en-US" sz="2800" b="1" kern="1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cs typeface="等线" panose="0201060003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199455" y="1052736"/>
            <a:ext cx="3550159" cy="637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2800" dirty="0" err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i</a:t>
            </a:r>
            <a:r>
              <a:rPr lang="en-US" altLang="zh-CN" sz="28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. </a:t>
            </a:r>
            <a:r>
              <a:rPr lang="zh-CN" altLang="en-US" sz="28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个人中心</a:t>
            </a:r>
            <a:endParaRPr lang="en-US" altLang="zh-CN" sz="28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18045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D9CD6CF4-2424-4A7B-8057-354A9868799C}"/>
              </a:ext>
            </a:extLst>
          </p:cNvPr>
          <p:cNvSpPr/>
          <p:nvPr/>
        </p:nvSpPr>
        <p:spPr>
          <a:xfrm>
            <a:off x="0" y="0"/>
            <a:ext cx="12858750" cy="7243762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23B19571-A56B-4619-A4D9-A914A229FC4C}"/>
              </a:ext>
            </a:extLst>
          </p:cNvPr>
          <p:cNvSpPr/>
          <p:nvPr/>
        </p:nvSpPr>
        <p:spPr>
          <a:xfrm>
            <a:off x="-1" y="0"/>
            <a:ext cx="12858750" cy="7233618"/>
          </a:xfrm>
          <a:prstGeom prst="rect">
            <a:avLst/>
          </a:prstGeom>
          <a:solidFill>
            <a:schemeClr val="tx1">
              <a:lumMod val="95000"/>
              <a:lumOff val="5000"/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任意多边形 8">
            <a:extLst>
              <a:ext uri="{FF2B5EF4-FFF2-40B4-BE49-F238E27FC236}">
                <a16:creationId xmlns:a16="http://schemas.microsoft.com/office/drawing/2014/main" id="{D0F001AA-B2D1-4451-924E-C612211DC6F5}"/>
              </a:ext>
            </a:extLst>
          </p:cNvPr>
          <p:cNvSpPr/>
          <p:nvPr/>
        </p:nvSpPr>
        <p:spPr>
          <a:xfrm>
            <a:off x="0" y="4408414"/>
            <a:ext cx="12858750" cy="2825204"/>
          </a:xfrm>
          <a:custGeom>
            <a:avLst/>
            <a:gdLst>
              <a:gd name="connsiteX0" fmla="*/ 468061 w 12858750"/>
              <a:gd name="connsiteY0" fmla="*/ 0 h 2318305"/>
              <a:gd name="connsiteX1" fmla="*/ 12390689 w 12858750"/>
              <a:gd name="connsiteY1" fmla="*/ 0 h 2318305"/>
              <a:gd name="connsiteX2" fmla="*/ 12858750 w 12858750"/>
              <a:gd name="connsiteY2" fmla="*/ 468061 h 2318305"/>
              <a:gd name="connsiteX3" fmla="*/ 12858750 w 12858750"/>
              <a:gd name="connsiteY3" fmla="*/ 2318305 h 2318305"/>
              <a:gd name="connsiteX4" fmla="*/ 0 w 12858750"/>
              <a:gd name="connsiteY4" fmla="*/ 2318305 h 2318305"/>
              <a:gd name="connsiteX5" fmla="*/ 0 w 12858750"/>
              <a:gd name="connsiteY5" fmla="*/ 468061 h 2318305"/>
              <a:gd name="connsiteX6" fmla="*/ 468061 w 12858750"/>
              <a:gd name="connsiteY6" fmla="*/ 0 h 23183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858750" h="2318305">
                <a:moveTo>
                  <a:pt x="468061" y="0"/>
                </a:moveTo>
                <a:lnTo>
                  <a:pt x="12390689" y="0"/>
                </a:lnTo>
                <a:cubicBezTo>
                  <a:pt x="12649192" y="0"/>
                  <a:pt x="12858750" y="209558"/>
                  <a:pt x="12858750" y="468061"/>
                </a:cubicBezTo>
                <a:lnTo>
                  <a:pt x="12858750" y="2318305"/>
                </a:lnTo>
                <a:lnTo>
                  <a:pt x="0" y="2318305"/>
                </a:lnTo>
                <a:lnTo>
                  <a:pt x="0" y="468061"/>
                </a:lnTo>
                <a:cubicBezTo>
                  <a:pt x="0" y="209558"/>
                  <a:pt x="209558" y="0"/>
                  <a:pt x="468061" y="0"/>
                </a:cubicBezTo>
                <a:close/>
              </a:path>
            </a:pathLst>
          </a:custGeom>
          <a:solidFill>
            <a:schemeClr val="accent1">
              <a:alpha val="6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259">
            <a:extLst>
              <a:ext uri="{FF2B5EF4-FFF2-40B4-BE49-F238E27FC236}">
                <a16:creationId xmlns:a16="http://schemas.microsoft.com/office/drawing/2014/main" id="{2AB52563-3E45-42F3-A1E3-70E4675FAC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4999" y="5345340"/>
            <a:ext cx="6768752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en-US" altLang="zh-CN" sz="6600" cap="all" dirty="0">
                <a:solidFill>
                  <a:schemeClr val="bg1"/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Arial" panose="020B0604020202020204" pitchFamily="34" charset="0"/>
              </a:rPr>
              <a:t>thank you</a:t>
            </a:r>
            <a:endParaRPr lang="zh-CN" altLang="en-US" sz="6600" cap="all" dirty="0">
              <a:solidFill>
                <a:schemeClr val="bg1"/>
              </a:solidFill>
              <a:latin typeface="方正正准黑简体" panose="02000000000000000000" pitchFamily="2" charset="-122"/>
              <a:ea typeface="方正正准黑简体" panose="02000000000000000000" pitchFamily="2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1320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 tmFilter="0,0; .5, 1; 1, 1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350"/>
                            </p:stCondLst>
                            <p:childTnLst>
                              <p:par>
                                <p:cTn id="24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25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6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0" grpId="0"/>
      <p:bldP spid="10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>
            <a:spLocks noChangeAspect="1"/>
          </p:cNvSpPr>
          <p:nvPr/>
        </p:nvSpPr>
        <p:spPr>
          <a:xfrm>
            <a:off x="0" y="-635000"/>
            <a:ext cx="12192000" cy="81280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dk1"/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0" y="-675456"/>
            <a:ext cx="12192000" cy="8128000"/>
          </a:xfrm>
          <a:prstGeom prst="rect">
            <a:avLst/>
          </a:prstGeom>
          <a:solidFill>
            <a:schemeClr val="tx1">
              <a:lumMod val="95000"/>
              <a:lumOff val="5000"/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椭圆 3"/>
          <p:cNvSpPr/>
          <p:nvPr/>
        </p:nvSpPr>
        <p:spPr>
          <a:xfrm>
            <a:off x="2687159" y="943465"/>
            <a:ext cx="792088" cy="786576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Ⅰ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2687522" y="2195833"/>
            <a:ext cx="792088" cy="786576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Ⅱ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2712862" y="3367619"/>
            <a:ext cx="792088" cy="786576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Ⅲ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2687159" y="4630616"/>
            <a:ext cx="792088" cy="786576"/>
          </a:xfrm>
          <a:prstGeom prst="ellipse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Ⅳ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719736" y="918333"/>
            <a:ext cx="4752529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Aft>
                <a:spcPts val="0"/>
              </a:spcAft>
              <a:tabLst>
                <a:tab pos="266700" algn="l"/>
              </a:tabLst>
            </a:pPr>
            <a:r>
              <a:rPr lang="zh-CN" altLang="en-US" sz="3200" kern="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课题简介</a:t>
            </a:r>
            <a:endParaRPr lang="en-US" altLang="zh-CN" sz="3200" kern="1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725443" y="2203341"/>
            <a:ext cx="2795004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tabLst>
                <a:tab pos="266700" algn="l"/>
              </a:tabLst>
            </a:pPr>
            <a:r>
              <a:rPr lang="zh-CN" altLang="en-US" sz="3200" b="1" kern="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等线" panose="02010600030101010101" pitchFamily="2" charset="-122"/>
              </a:rPr>
              <a:t>功能模块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3711674" y="3367619"/>
            <a:ext cx="4032448" cy="746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tabLst>
                <a:tab pos="266700" algn="l"/>
              </a:tabLst>
            </a:pPr>
            <a:r>
              <a:rPr lang="zh-CN" altLang="en-US" sz="3200" b="1" kern="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等线" panose="02010600030101010101" pitchFamily="2" charset="-122"/>
              </a:rPr>
              <a:t>具体实现</a:t>
            </a:r>
            <a:endParaRPr lang="zh-CN" altLang="en-US" sz="2000" dirty="0"/>
          </a:p>
        </p:txBody>
      </p:sp>
      <p:sp>
        <p:nvSpPr>
          <p:cNvPr id="12" name="文本框 11"/>
          <p:cNvSpPr txBox="1"/>
          <p:nvPr/>
        </p:nvSpPr>
        <p:spPr>
          <a:xfrm>
            <a:off x="3755740" y="4608405"/>
            <a:ext cx="4068452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tabLst>
                <a:tab pos="266700" algn="l"/>
              </a:tabLst>
            </a:pPr>
            <a:r>
              <a:rPr lang="zh-CN" altLang="en-US" sz="3200" b="1" kern="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等线" panose="02010600030101010101" pitchFamily="2" charset="-122"/>
              </a:rPr>
              <a:t>完成成果</a:t>
            </a:r>
          </a:p>
        </p:txBody>
      </p:sp>
    </p:spTree>
    <p:extLst>
      <p:ext uri="{BB962C8B-B14F-4D97-AF65-F5344CB8AC3E}">
        <p14:creationId xmlns:p14="http://schemas.microsoft.com/office/powerpoint/2010/main" val="11096462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>
            <a:extLst>
              <a:ext uri="{FF2B5EF4-FFF2-40B4-BE49-F238E27FC236}">
                <a16:creationId xmlns:a16="http://schemas.microsoft.com/office/drawing/2014/main" id="{358EEFEA-1759-430B-81AF-AA77A97C67F2}"/>
              </a:ext>
            </a:extLst>
          </p:cNvPr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C8C8942F-96B0-439B-BE69-0FF1B5F6F5EA}"/>
              </a:ext>
            </a:extLst>
          </p:cNvPr>
          <p:cNvSpPr/>
          <p:nvPr/>
        </p:nvSpPr>
        <p:spPr>
          <a:xfrm>
            <a:off x="-1" y="0"/>
            <a:ext cx="12184459" cy="6862242"/>
          </a:xfrm>
          <a:prstGeom prst="rect">
            <a:avLst/>
          </a:prstGeom>
          <a:solidFill>
            <a:schemeClr val="tx1">
              <a:lumMod val="95000"/>
              <a:lumOff val="5000"/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TextBox 23">
            <a:extLst>
              <a:ext uri="{FF2B5EF4-FFF2-40B4-BE49-F238E27FC236}">
                <a16:creationId xmlns:a16="http://schemas.microsoft.com/office/drawing/2014/main" id="{BF632B67-0CFB-4BE8-B689-1F1674843B27}"/>
              </a:ext>
            </a:extLst>
          </p:cNvPr>
          <p:cNvSpPr txBox="1"/>
          <p:nvPr/>
        </p:nvSpPr>
        <p:spPr>
          <a:xfrm>
            <a:off x="695400" y="404664"/>
            <a:ext cx="3240360" cy="793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Aft>
                <a:spcPts val="0"/>
              </a:spcAft>
              <a:tabLst>
                <a:tab pos="266700" algn="l"/>
              </a:tabLst>
            </a:pPr>
            <a:r>
              <a:rPr lang="zh-CN" altLang="en-US" sz="3600" kern="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课题简介</a:t>
            </a:r>
            <a:endParaRPr lang="en-US" altLang="zh-CN" sz="3600" kern="1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3081160B-E48A-4A9C-8D7B-AEBE821EF26D}"/>
              </a:ext>
            </a:extLst>
          </p:cNvPr>
          <p:cNvSpPr txBox="1"/>
          <p:nvPr/>
        </p:nvSpPr>
        <p:spPr>
          <a:xfrm>
            <a:off x="2135560" y="1916832"/>
            <a:ext cx="5112568" cy="32571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sz="2800" dirty="0">
                <a:solidFill>
                  <a:schemeClr val="bg1"/>
                </a:solidFill>
              </a:rPr>
              <a:t>在线教育市场</a:t>
            </a:r>
            <a:endParaRPr lang="en-US" altLang="zh-CN" sz="2800" dirty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zh-CN" altLang="en-US" sz="2800" dirty="0">
                <a:solidFill>
                  <a:schemeClr val="bg1"/>
                </a:solidFill>
              </a:rPr>
              <a:t>互联网技术的发展</a:t>
            </a:r>
            <a:endParaRPr lang="en-US" altLang="zh-CN" sz="2800" dirty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sz="2800" dirty="0">
                <a:solidFill>
                  <a:schemeClr val="bg1"/>
                </a:solidFill>
              </a:rPr>
              <a:t>师资分配不均</a:t>
            </a:r>
            <a:endParaRPr lang="en-US" altLang="zh-CN" sz="2800" dirty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sz="2800" dirty="0">
                <a:solidFill>
                  <a:schemeClr val="bg1"/>
                </a:solidFill>
              </a:rPr>
              <a:t>小而美的创新，老师的助手</a:t>
            </a:r>
            <a:endParaRPr lang="en-US" altLang="zh-CN" sz="28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zh-CN" alt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0760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42E09B42-E74C-446F-B9A0-E83F6ED44B2E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D924752-DCC2-4A4C-B313-FD1E84A1644C}"/>
              </a:ext>
            </a:extLst>
          </p:cNvPr>
          <p:cNvSpPr/>
          <p:nvPr/>
        </p:nvSpPr>
        <p:spPr>
          <a:xfrm>
            <a:off x="-1" y="0"/>
            <a:ext cx="12184459" cy="6862242"/>
          </a:xfrm>
          <a:prstGeom prst="rect">
            <a:avLst/>
          </a:prstGeom>
          <a:solidFill>
            <a:schemeClr val="tx1">
              <a:lumMod val="95000"/>
              <a:lumOff val="5000"/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127448" y="1057295"/>
            <a:ext cx="4968552" cy="50963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tabLst>
                <a:tab pos="266700" algn="l"/>
              </a:tabLst>
            </a:pPr>
            <a:r>
              <a:rPr lang="zh-CN" altLang="en-US" sz="3600" b="1" kern="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等线" panose="02010600030101010101" pitchFamily="2" charset="-122"/>
              </a:rPr>
              <a:t>功能模块</a:t>
            </a:r>
          </a:p>
          <a:p>
            <a:pPr algn="just">
              <a:lnSpc>
                <a:spcPct val="130000"/>
              </a:lnSpc>
              <a:tabLst>
                <a:tab pos="266700" algn="l"/>
              </a:tabLst>
            </a:pPr>
            <a:r>
              <a:rPr lang="en-US" altLang="zh-CN" sz="28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	1. </a:t>
            </a:r>
            <a:r>
              <a:rPr lang="zh-CN" altLang="en-US" sz="28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管理员端后台管理系统</a:t>
            </a:r>
            <a:endParaRPr lang="en-US" altLang="zh-CN" sz="28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just">
              <a:lnSpc>
                <a:spcPct val="130000"/>
              </a:lnSpc>
              <a:tabLst>
                <a:tab pos="266700" algn="l"/>
              </a:tabLst>
            </a:pPr>
            <a:r>
              <a:rPr lang="en-US" altLang="zh-CN" sz="28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			a.</a:t>
            </a:r>
            <a:r>
              <a:rPr lang="zh-CN" altLang="en-US" sz="28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机构管理</a:t>
            </a:r>
            <a:endParaRPr lang="en-US" altLang="zh-CN" sz="28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just">
              <a:lnSpc>
                <a:spcPct val="130000"/>
              </a:lnSpc>
              <a:tabLst>
                <a:tab pos="266700" algn="l"/>
              </a:tabLst>
            </a:pPr>
            <a:r>
              <a:rPr lang="en-US" altLang="zh-CN" sz="28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			b. </a:t>
            </a:r>
            <a:r>
              <a:rPr lang="zh-CN" altLang="en-US" sz="28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用户操作管理</a:t>
            </a:r>
            <a:endParaRPr lang="en-US" altLang="zh-CN" sz="28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just">
              <a:lnSpc>
                <a:spcPct val="130000"/>
              </a:lnSpc>
              <a:tabLst>
                <a:tab pos="266700" algn="l"/>
              </a:tabLst>
            </a:pPr>
            <a:r>
              <a:rPr lang="en-US" altLang="zh-CN" sz="28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			c. </a:t>
            </a:r>
            <a:r>
              <a:rPr lang="zh-CN" altLang="en-US" sz="28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用户管理</a:t>
            </a:r>
            <a:endParaRPr lang="en-US" altLang="zh-CN" sz="28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just">
              <a:lnSpc>
                <a:spcPct val="130000"/>
              </a:lnSpc>
              <a:tabLst>
                <a:tab pos="266700" algn="l"/>
              </a:tabLst>
            </a:pPr>
            <a:r>
              <a:rPr lang="en-US" altLang="zh-CN" sz="28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			d. </a:t>
            </a:r>
            <a:r>
              <a:rPr lang="zh-CN" altLang="en-US" sz="28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课程管理</a:t>
            </a:r>
            <a:endParaRPr lang="en-US" altLang="zh-CN" sz="28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just">
              <a:lnSpc>
                <a:spcPct val="130000"/>
              </a:lnSpc>
              <a:tabLst>
                <a:tab pos="266700" algn="l"/>
              </a:tabLst>
            </a:pPr>
            <a:r>
              <a:rPr lang="en-US" altLang="zh-CN" sz="2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			</a:t>
            </a:r>
          </a:p>
          <a:p>
            <a:pPr algn="just">
              <a:lnSpc>
                <a:spcPct val="130000"/>
              </a:lnSpc>
              <a:tabLst>
                <a:tab pos="266700" algn="l"/>
              </a:tabLst>
            </a:pPr>
            <a:endParaRPr lang="en-US" altLang="zh-CN" sz="24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just">
              <a:lnSpc>
                <a:spcPct val="130000"/>
              </a:lnSpc>
              <a:tabLst>
                <a:tab pos="266700" algn="l"/>
              </a:tabLst>
            </a:pPr>
            <a:r>
              <a:rPr lang="en-US" altLang="zh-CN" sz="2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2785933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DD0A28B1-6888-4BA2-A5C0-8C4F3BCB7F2C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B79C35A-2ABF-4378-9551-3BD30945067E}"/>
              </a:ext>
            </a:extLst>
          </p:cNvPr>
          <p:cNvSpPr/>
          <p:nvPr/>
        </p:nvSpPr>
        <p:spPr>
          <a:xfrm>
            <a:off x="-1" y="0"/>
            <a:ext cx="12184459" cy="6862242"/>
          </a:xfrm>
          <a:prstGeom prst="rect">
            <a:avLst/>
          </a:prstGeom>
          <a:solidFill>
            <a:schemeClr val="tx1">
              <a:lumMod val="95000"/>
              <a:lumOff val="5000"/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D93F5CB-DCD2-4538-B355-68027FCF7941}"/>
              </a:ext>
            </a:extLst>
          </p:cNvPr>
          <p:cNvSpPr txBox="1"/>
          <p:nvPr/>
        </p:nvSpPr>
        <p:spPr>
          <a:xfrm>
            <a:off x="5900218" y="1052736"/>
            <a:ext cx="5668390" cy="5256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tabLst>
                <a:tab pos="266700" algn="l"/>
              </a:tabLst>
            </a:pPr>
            <a:r>
              <a:rPr lang="zh-CN" altLang="en-US" sz="3600" b="1" kern="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等线" panose="02010600030101010101" pitchFamily="2" charset="-122"/>
              </a:rPr>
              <a:t>功能模块</a:t>
            </a:r>
          </a:p>
          <a:p>
            <a:pPr algn="just">
              <a:lnSpc>
                <a:spcPct val="130000"/>
              </a:lnSpc>
              <a:tabLst>
                <a:tab pos="266700" algn="l"/>
              </a:tabLst>
            </a:pPr>
            <a:r>
              <a:rPr lang="en-US" altLang="zh-CN" sz="28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	2. </a:t>
            </a:r>
            <a:r>
              <a:rPr lang="zh-CN" altLang="en-US" sz="28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用户端在线学习系统</a:t>
            </a:r>
            <a:endParaRPr lang="en-US" altLang="zh-CN" sz="28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just">
              <a:lnSpc>
                <a:spcPct val="130000"/>
              </a:lnSpc>
              <a:tabLst>
                <a:tab pos="266700" algn="l"/>
              </a:tabLst>
            </a:pPr>
            <a:r>
              <a:rPr lang="en-US" altLang="zh-CN" sz="28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			a. </a:t>
            </a:r>
            <a:r>
              <a:rPr lang="zh-CN" altLang="en-US" sz="28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机构模块</a:t>
            </a:r>
            <a:endParaRPr lang="en-US" altLang="zh-CN" sz="28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just">
              <a:lnSpc>
                <a:spcPct val="130000"/>
              </a:lnSpc>
              <a:tabLst>
                <a:tab pos="266700" algn="l"/>
              </a:tabLst>
            </a:pPr>
            <a:r>
              <a:rPr lang="en-US" altLang="zh-CN" sz="28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			b. </a:t>
            </a:r>
            <a:r>
              <a:rPr lang="zh-CN" altLang="en-US" sz="28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教师模块</a:t>
            </a:r>
            <a:endParaRPr lang="en-US" altLang="zh-CN" sz="28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just">
              <a:lnSpc>
                <a:spcPct val="130000"/>
              </a:lnSpc>
              <a:tabLst>
                <a:tab pos="266700" algn="l"/>
              </a:tabLst>
            </a:pPr>
            <a:r>
              <a:rPr lang="en-US" altLang="zh-CN" sz="28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			c. </a:t>
            </a:r>
            <a:r>
              <a:rPr lang="zh-CN" altLang="en-US" sz="28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课程模块</a:t>
            </a:r>
            <a:endParaRPr lang="en-US" altLang="zh-CN" sz="28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just">
              <a:lnSpc>
                <a:spcPct val="130000"/>
              </a:lnSpc>
              <a:tabLst>
                <a:tab pos="266700" algn="l"/>
              </a:tabLst>
            </a:pPr>
            <a:r>
              <a:rPr lang="en-US" altLang="zh-CN" sz="28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			d. </a:t>
            </a:r>
            <a:r>
              <a:rPr lang="zh-CN" altLang="en-US" sz="28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搜索功能</a:t>
            </a:r>
            <a:endParaRPr lang="en-US" altLang="zh-CN" sz="28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just">
              <a:lnSpc>
                <a:spcPct val="130000"/>
              </a:lnSpc>
              <a:tabLst>
                <a:tab pos="266700" algn="l"/>
              </a:tabLst>
            </a:pPr>
            <a:r>
              <a:rPr lang="en-US" altLang="zh-CN" sz="28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			e. </a:t>
            </a:r>
            <a:r>
              <a:rPr lang="zh-CN" altLang="en-US" sz="28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推荐功能</a:t>
            </a:r>
            <a:endParaRPr lang="en-US" altLang="zh-CN" sz="28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just">
              <a:lnSpc>
                <a:spcPct val="130000"/>
              </a:lnSpc>
              <a:tabLst>
                <a:tab pos="266700" algn="l"/>
              </a:tabLst>
            </a:pPr>
            <a:r>
              <a:rPr lang="en-US" altLang="zh-CN" sz="28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			f. </a:t>
            </a:r>
            <a:r>
              <a:rPr lang="zh-CN" altLang="en-US" sz="28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用户中心</a:t>
            </a:r>
            <a:endParaRPr lang="en-US" altLang="zh-CN" sz="28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just">
              <a:lnSpc>
                <a:spcPct val="130000"/>
              </a:lnSpc>
              <a:tabLst>
                <a:tab pos="266700" algn="l"/>
              </a:tabLst>
            </a:pPr>
            <a:r>
              <a:rPr lang="en-US" altLang="zh-CN" sz="2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1648044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 6"/>
          <p:cNvSpPr>
            <a:spLocks noChangeAspect="1"/>
          </p:cNvSpPr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blipFill dpi="0"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Cutout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dk1"/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rgbClr val="0D0D0D"/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  <a:gs pos="72000">
                <a:srgbClr val="0D0D0D">
                  <a:alpha val="91000"/>
                </a:srgbClr>
              </a:gs>
              <a:gs pos="44620">
                <a:srgbClr val="0D0D0D">
                  <a:alpha val="57000"/>
                </a:srgbClr>
              </a:gs>
              <a:gs pos="22000">
                <a:schemeClr val="tx1">
                  <a:lumMod val="95000"/>
                  <a:lumOff val="5000"/>
                  <a:alpha val="20000"/>
                </a:scheme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9D5750A-80B7-4FFF-B4B2-67489AF11CE0}"/>
              </a:ext>
            </a:extLst>
          </p:cNvPr>
          <p:cNvSpPr/>
          <p:nvPr/>
        </p:nvSpPr>
        <p:spPr>
          <a:xfrm>
            <a:off x="839416" y="2228322"/>
            <a:ext cx="7920880" cy="14824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endParaRPr lang="en-US" altLang="zh-CN" sz="2800" b="1" kern="100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457200" indent="-457200" algn="just">
              <a:lnSpc>
                <a:spcPct val="150000"/>
              </a:lnSpc>
              <a:spcAft>
                <a:spcPts val="0"/>
              </a:spcAft>
              <a:buFont typeface="+mj-lt"/>
              <a:buAutoNum type="alphaLcPeriod"/>
            </a:pPr>
            <a:endParaRPr lang="zh-CN" altLang="zh-CN" sz="2000" kern="1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indent="304800" algn="just">
              <a:lnSpc>
                <a:spcPts val="2200"/>
              </a:lnSpc>
              <a:spcAft>
                <a:spcPts val="0"/>
              </a:spcAft>
            </a:pPr>
            <a:endParaRPr lang="zh-CN" altLang="zh-CN" sz="1400" kern="1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055440" y="692696"/>
            <a:ext cx="3312368" cy="793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tabLst>
                <a:tab pos="266700" algn="l"/>
              </a:tabLst>
            </a:pPr>
            <a:r>
              <a:rPr lang="zh-CN" altLang="en-US" sz="3600" b="1" kern="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等线" panose="02010600030101010101" pitchFamily="2" charset="-122"/>
              </a:rPr>
              <a:t>管理系统实现</a:t>
            </a:r>
            <a:endParaRPr lang="en-US" altLang="zh-CN" sz="3600" kern="1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849216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 6"/>
          <p:cNvSpPr>
            <a:spLocks noChangeAspect="1"/>
          </p:cNvSpPr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Cutout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dk1"/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0" y="-20092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rgbClr val="0D0D0D"/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  <a:gs pos="72000">
                <a:srgbClr val="0D0D0D">
                  <a:alpha val="91000"/>
                </a:srgbClr>
              </a:gs>
              <a:gs pos="44620">
                <a:srgbClr val="0D0D0D">
                  <a:alpha val="57000"/>
                </a:srgbClr>
              </a:gs>
              <a:gs pos="22000">
                <a:schemeClr val="tx1">
                  <a:lumMod val="95000"/>
                  <a:lumOff val="5000"/>
                  <a:alpha val="20000"/>
                </a:scheme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9D5750A-80B7-4FFF-B4B2-67489AF11CE0}"/>
              </a:ext>
            </a:extLst>
          </p:cNvPr>
          <p:cNvSpPr/>
          <p:nvPr/>
        </p:nvSpPr>
        <p:spPr>
          <a:xfrm>
            <a:off x="839416" y="2228322"/>
            <a:ext cx="7920880" cy="14824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endParaRPr lang="en-US" altLang="zh-CN" sz="2800" b="1" kern="100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457200" indent="-457200" algn="just">
              <a:lnSpc>
                <a:spcPct val="150000"/>
              </a:lnSpc>
              <a:spcAft>
                <a:spcPts val="0"/>
              </a:spcAft>
              <a:buFont typeface="+mj-lt"/>
              <a:buAutoNum type="alphaLcPeriod"/>
            </a:pPr>
            <a:endParaRPr lang="zh-CN" altLang="zh-CN" sz="2000" kern="1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indent="304800" algn="just">
              <a:lnSpc>
                <a:spcPts val="2200"/>
              </a:lnSpc>
              <a:spcAft>
                <a:spcPts val="0"/>
              </a:spcAft>
            </a:pPr>
            <a:endParaRPr lang="zh-CN" altLang="zh-CN" sz="1400" kern="1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055440" y="548680"/>
            <a:ext cx="9073008" cy="5346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tabLst>
                <a:tab pos="266700" algn="l"/>
              </a:tabLst>
            </a:pPr>
            <a:r>
              <a:rPr lang="zh-CN" altLang="en-US" sz="3600" b="1" kern="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等线" panose="02010600030101010101" pitchFamily="2" charset="-122"/>
              </a:rPr>
              <a:t>用户端的实现</a:t>
            </a:r>
            <a:endParaRPr lang="en-US" altLang="zh-CN" sz="3600" b="1" kern="1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cs typeface="等线" panose="02010600030101010101" pitchFamily="2" charset="-122"/>
            </a:endParaRPr>
          </a:p>
          <a:p>
            <a:pPr>
              <a:lnSpc>
                <a:spcPct val="150000"/>
              </a:lnSpc>
              <a:tabLst>
                <a:tab pos="266700" algn="l"/>
              </a:tabLst>
            </a:pPr>
            <a:r>
              <a:rPr lang="zh-CN" altLang="en-US" sz="2800" kern="1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sz="2800" kern="1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		a. </a:t>
            </a:r>
            <a:r>
              <a:rPr lang="zh-CN" altLang="en-US" sz="2800" kern="1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注册时添加了用户验证</a:t>
            </a:r>
            <a:endParaRPr lang="en-US" altLang="zh-CN" sz="2800" kern="1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tabLst>
                <a:tab pos="266700" algn="l"/>
              </a:tabLst>
            </a:pPr>
            <a:r>
              <a:rPr lang="en-US" altLang="zh-CN" sz="2800" kern="1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		b. </a:t>
            </a:r>
            <a:r>
              <a:rPr lang="zh-CN" altLang="en-US" sz="2800" kern="1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课程按条件展示</a:t>
            </a:r>
            <a:endParaRPr lang="en-US" altLang="zh-CN" sz="2800" kern="1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tabLst>
                <a:tab pos="266700" algn="l"/>
              </a:tabLst>
            </a:pPr>
            <a:r>
              <a:rPr lang="en-US" altLang="zh-CN" sz="2800" kern="1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		c. </a:t>
            </a:r>
            <a:r>
              <a:rPr lang="zh-CN" altLang="en-US" sz="2800" kern="1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讲师筛选、排行榜</a:t>
            </a:r>
            <a:endParaRPr lang="en-US" altLang="zh-CN" sz="2800" kern="1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tabLst>
                <a:tab pos="266700" algn="l"/>
              </a:tabLst>
            </a:pPr>
            <a:r>
              <a:rPr lang="en-US" altLang="zh-CN" sz="2800" kern="1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		d. </a:t>
            </a:r>
            <a:r>
              <a:rPr lang="zh-CN" altLang="en-US" sz="2800" kern="1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机构模块： 学习人数</a:t>
            </a:r>
            <a:endParaRPr lang="en-US" altLang="zh-CN" sz="2800" kern="1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tabLst>
                <a:tab pos="266700" algn="l"/>
              </a:tabLst>
            </a:pPr>
            <a:r>
              <a:rPr lang="en-US" altLang="zh-CN" sz="2800" kern="1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		e. </a:t>
            </a:r>
            <a:r>
              <a:rPr lang="zh-CN" altLang="en-US" sz="2800" kern="1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课程学习、资料下载</a:t>
            </a:r>
            <a:endParaRPr lang="en-US" altLang="zh-CN" sz="2800" kern="1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tabLst>
                <a:tab pos="266700" algn="l"/>
              </a:tabLst>
            </a:pPr>
            <a:r>
              <a:rPr lang="en-US" altLang="zh-CN" sz="2800" kern="1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		f. </a:t>
            </a:r>
            <a:r>
              <a:rPr lang="zh-CN" altLang="en-US" sz="2800" kern="1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收藏课程机构讲师：逻辑</a:t>
            </a:r>
            <a:endParaRPr lang="en-US" altLang="zh-CN" sz="2800" kern="1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tabLst>
                <a:tab pos="266700" algn="l"/>
              </a:tabLst>
            </a:pPr>
            <a:r>
              <a:rPr lang="en-US" altLang="zh-CN" sz="2800" kern="1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24970372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 6"/>
          <p:cNvSpPr>
            <a:spLocks noChangeAspect="1"/>
          </p:cNvSpPr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blipFill dpi="0"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Cutout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dk1"/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0" y="-20092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rgbClr val="0D0D0D"/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  <a:gs pos="72000">
                <a:srgbClr val="0D0D0D">
                  <a:alpha val="91000"/>
                </a:srgbClr>
              </a:gs>
              <a:gs pos="44620">
                <a:srgbClr val="0D0D0D">
                  <a:alpha val="57000"/>
                </a:srgbClr>
              </a:gs>
              <a:gs pos="22000">
                <a:schemeClr val="tx1">
                  <a:lumMod val="95000"/>
                  <a:lumOff val="5000"/>
                  <a:alpha val="20000"/>
                </a:scheme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9D5750A-80B7-4FFF-B4B2-67489AF11CE0}"/>
              </a:ext>
            </a:extLst>
          </p:cNvPr>
          <p:cNvSpPr/>
          <p:nvPr/>
        </p:nvSpPr>
        <p:spPr>
          <a:xfrm>
            <a:off x="839416" y="2228322"/>
            <a:ext cx="7920880" cy="14824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endParaRPr lang="en-US" altLang="zh-CN" sz="2800" b="1" kern="100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457200" indent="-457200" algn="just">
              <a:lnSpc>
                <a:spcPct val="150000"/>
              </a:lnSpc>
              <a:spcAft>
                <a:spcPts val="0"/>
              </a:spcAft>
              <a:buFont typeface="+mj-lt"/>
              <a:buAutoNum type="alphaLcPeriod"/>
            </a:pPr>
            <a:endParaRPr lang="zh-CN" altLang="zh-CN" sz="2000" kern="1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indent="304800" algn="just">
              <a:lnSpc>
                <a:spcPts val="2200"/>
              </a:lnSpc>
              <a:spcAft>
                <a:spcPts val="0"/>
              </a:spcAft>
            </a:pPr>
            <a:endParaRPr lang="zh-CN" altLang="zh-CN" sz="1400" kern="1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055440" y="548680"/>
            <a:ext cx="9073008" cy="5346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tabLst>
                <a:tab pos="266700" algn="l"/>
              </a:tabLst>
            </a:pPr>
            <a:r>
              <a:rPr lang="zh-CN" altLang="en-US" sz="3600" b="1" kern="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等线" panose="02010600030101010101" pitchFamily="2" charset="-122"/>
              </a:rPr>
              <a:t>用户端的实现</a:t>
            </a:r>
            <a:endParaRPr lang="en-US" altLang="zh-CN" sz="3600" b="1" kern="1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cs typeface="等线" panose="02010600030101010101" pitchFamily="2" charset="-122"/>
            </a:endParaRPr>
          </a:p>
          <a:p>
            <a:pPr>
              <a:lnSpc>
                <a:spcPct val="150000"/>
              </a:lnSpc>
              <a:tabLst>
                <a:tab pos="266700" algn="l"/>
              </a:tabLst>
            </a:pPr>
            <a:r>
              <a:rPr lang="zh-CN" altLang="en-US" sz="2000" kern="1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sz="2000" kern="1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		</a:t>
            </a:r>
            <a:r>
              <a:rPr lang="en-US" altLang="zh-CN" sz="2800" kern="1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g. </a:t>
            </a:r>
            <a:r>
              <a:rPr lang="zh-CN" altLang="en-US" sz="2800" kern="1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课程搜索</a:t>
            </a:r>
            <a:endParaRPr lang="en-US" altLang="zh-CN" sz="2800" kern="1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tabLst>
                <a:tab pos="266700" algn="l"/>
              </a:tabLst>
            </a:pPr>
            <a:r>
              <a:rPr lang="en-US" altLang="zh-CN" sz="2800" kern="1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		h. </a:t>
            </a:r>
            <a:r>
              <a:rPr lang="zh-CN" altLang="en-US" sz="2800" kern="1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课程评论</a:t>
            </a:r>
            <a:endParaRPr lang="en-US" altLang="zh-CN" sz="2800" kern="1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tabLst>
                <a:tab pos="266700" algn="l"/>
              </a:tabLst>
            </a:pPr>
            <a:r>
              <a:rPr lang="en-US" altLang="zh-CN" sz="2800" kern="1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		</a:t>
            </a:r>
            <a:r>
              <a:rPr lang="en-US" altLang="zh-CN" sz="2800" kern="100" dirty="0" err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sz="2800" kern="1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. </a:t>
            </a:r>
            <a:r>
              <a:rPr lang="zh-CN" altLang="en-US" sz="2800" kern="1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课程推荐：</a:t>
            </a:r>
            <a:r>
              <a:rPr lang="en-US" altLang="zh-CN" sz="2800" kern="1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3</a:t>
            </a:r>
          </a:p>
          <a:p>
            <a:pPr>
              <a:lnSpc>
                <a:spcPct val="150000"/>
              </a:lnSpc>
              <a:tabLst>
                <a:tab pos="266700" algn="l"/>
              </a:tabLst>
            </a:pPr>
            <a:r>
              <a:rPr lang="en-US" altLang="zh-CN" sz="2800" kern="1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		j. </a:t>
            </a:r>
            <a:r>
              <a:rPr lang="zh-CN" altLang="en-US" sz="2800" kern="1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用户个人中心：对信息、学习的课程、收藏管理</a:t>
            </a:r>
            <a:endParaRPr lang="en-US" altLang="zh-CN" sz="2800" kern="1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tabLst>
                <a:tab pos="266700" algn="l"/>
              </a:tabLst>
            </a:pPr>
            <a:r>
              <a:rPr lang="en-US" altLang="zh-CN" sz="2800" kern="1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		k. </a:t>
            </a:r>
            <a:r>
              <a:rPr lang="zh-CN" altLang="en-US" sz="2800" kern="1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记录用户的在线时长</a:t>
            </a:r>
            <a:endParaRPr lang="en-US" altLang="zh-CN" sz="2800" kern="1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tabLst>
                <a:tab pos="266700" algn="l"/>
              </a:tabLst>
            </a:pPr>
            <a:r>
              <a:rPr lang="en-US" altLang="zh-CN" sz="2800" kern="1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		l.	</a:t>
            </a:r>
            <a:r>
              <a:rPr lang="zh-CN" altLang="en-US" sz="2800" kern="1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记录用户在每一个页面的停留时间</a:t>
            </a:r>
            <a:endParaRPr lang="en-US" altLang="zh-CN" sz="2800" kern="1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tabLst>
                <a:tab pos="266700" algn="l"/>
              </a:tabLst>
            </a:pPr>
            <a:r>
              <a:rPr lang="en-US" altLang="zh-CN" sz="2800" kern="1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		m.	</a:t>
            </a:r>
            <a:r>
              <a:rPr lang="zh-CN" altLang="en-US" sz="2800" kern="1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根据数据分析发送总结邮件</a:t>
            </a:r>
            <a:endParaRPr lang="en-US" altLang="zh-CN" sz="2800" kern="1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745592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>
            <a:spLocks noChangeAspect="1"/>
          </p:cNvSpPr>
          <p:nvPr/>
        </p:nvSpPr>
        <p:spPr>
          <a:xfrm>
            <a:off x="-24680" y="0"/>
            <a:ext cx="12192000" cy="6858000"/>
          </a:xfrm>
          <a:prstGeom prst="rect">
            <a:avLst/>
          </a:prstGeom>
          <a:blipFill dpi="0" rotWithShape="1">
            <a:blip r:embed="rId2"/>
            <a:srcRect/>
            <a:stretch>
              <a:fillRect t="-18900" b="382"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dk1"/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D00CC77-9D43-4E30-B9C1-81C00C918083}"/>
              </a:ext>
            </a:extLst>
          </p:cNvPr>
          <p:cNvSpPr/>
          <p:nvPr/>
        </p:nvSpPr>
        <p:spPr>
          <a:xfrm>
            <a:off x="12339" y="0"/>
            <a:ext cx="12167321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646BE9DE-D663-4A48-92C1-2FFC732A72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367" y="2204864"/>
            <a:ext cx="10561905" cy="4123809"/>
          </a:xfrm>
          <a:prstGeom prst="rect">
            <a:avLst/>
          </a:prstGeom>
        </p:spPr>
      </p:pic>
      <p:sp>
        <p:nvSpPr>
          <p:cNvPr id="101" name="矩形 100"/>
          <p:cNvSpPr/>
          <p:nvPr/>
        </p:nvSpPr>
        <p:spPr>
          <a:xfrm>
            <a:off x="911424" y="188640"/>
            <a:ext cx="3838191" cy="21150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tabLst>
                <a:tab pos="266700" algn="l"/>
              </a:tabLst>
            </a:pPr>
            <a:r>
              <a:rPr lang="zh-CN" altLang="en-US" sz="3600" b="1" kern="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等线" panose="02010600030101010101" pitchFamily="2" charset="-122"/>
              </a:rPr>
              <a:t>完成成果</a:t>
            </a:r>
          </a:p>
          <a:p>
            <a:pPr>
              <a:lnSpc>
                <a:spcPct val="150000"/>
              </a:lnSpc>
              <a:tabLst>
                <a:tab pos="266700" algn="l"/>
              </a:tabLst>
            </a:pPr>
            <a:endParaRPr lang="en-US" altLang="zh-CN" sz="2800" b="1" kern="100" dirty="0">
              <a:solidFill>
                <a:schemeClr val="bg1"/>
              </a:solidFill>
              <a:latin typeface="Times New Roman" panose="02020603050405020304" pitchFamily="18" charset="0"/>
            </a:endParaRPr>
          </a:p>
          <a:p>
            <a:pPr>
              <a:lnSpc>
                <a:spcPct val="150000"/>
              </a:lnSpc>
              <a:tabLst>
                <a:tab pos="266700" algn="l"/>
              </a:tabLst>
            </a:pPr>
            <a:endParaRPr lang="zh-CN" altLang="en-US" sz="2800" b="1" kern="1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cs typeface="等线" panose="0201060003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199455" y="1052736"/>
            <a:ext cx="3550159" cy="637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 a. </a:t>
            </a:r>
            <a:r>
              <a:rPr lang="zh-CN" altLang="en-US" sz="28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后台管理系统</a:t>
            </a:r>
            <a:endParaRPr lang="en-US" altLang="zh-CN" sz="28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00360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670</TotalTime>
  <Words>142</Words>
  <Application>Microsoft Office PowerPoint</Application>
  <PresentationFormat>宽屏</PresentationFormat>
  <Paragraphs>75</Paragraphs>
  <Slides>17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6" baseType="lpstr">
      <vt:lpstr>等线</vt:lpstr>
      <vt:lpstr>方正正准黑简体</vt:lpstr>
      <vt:lpstr>黑体</vt:lpstr>
      <vt:lpstr>宋体</vt:lpstr>
      <vt:lpstr>Arial</vt:lpstr>
      <vt:lpstr>Calibri</vt:lpstr>
      <vt:lpstr>Calibri Light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lan zs</dc:creator>
  <cp:lastModifiedBy>张 壮</cp:lastModifiedBy>
  <cp:revision>199</cp:revision>
  <dcterms:created xsi:type="dcterms:W3CDTF">2019-03-07T11:18:43Z</dcterms:created>
  <dcterms:modified xsi:type="dcterms:W3CDTF">2019-06-02T12:44:18Z</dcterms:modified>
</cp:coreProperties>
</file>